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8" r:id="rId6"/>
    <p:sldId id="266" r:id="rId7"/>
    <p:sldId id="265" r:id="rId8"/>
    <p:sldId id="270" r:id="rId9"/>
    <p:sldId id="269" r:id="rId10"/>
    <p:sldId id="271" r:id="rId11"/>
    <p:sldId id="260" r:id="rId12"/>
    <p:sldId id="259" r:id="rId13"/>
    <p:sldId id="272" r:id="rId14"/>
    <p:sldId id="264" r:id="rId15"/>
    <p:sldId id="268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estermark" initials="DW" lastIdx="2" clrIdx="0">
    <p:extLst>
      <p:ext uri="{19B8F6BF-5375-455C-9EA6-DF929625EA0E}">
        <p15:presenceInfo xmlns:p15="http://schemas.microsoft.com/office/powerpoint/2012/main" userId="S-1-5-21-1444173621-929173661-2604352889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8-04-22T15:56:37.777"/>
    </inkml:context>
    <inkml:brush xml:id="br0">
      <inkml:brushProperty name="width" value="0.2" units="cm"/>
      <inkml:brushProperty name="height" value="0.2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8-04-22T16:00:22.799"/>
    </inkml:context>
    <inkml:brush xml:id="br0">
      <inkml:brushProperty name="width" value="0.2" units="cm"/>
      <inkml:brushProperty name="height" value="0.2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8-04-22T15:55:49.1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fitToCurve" value="1"/>
    </inkml:brush>
  </inkml:definitions>
  <inkml:trace contextRef="#ctx0" brushRef="#br0">938 175 0</inkml:trace>
  <inkml:trace contextRef="#ctx0" brushRef="#br0" timeOffset="7984">293 39 0,'0'-20'485,"0"1"-392,19 19-30,1 0 109</inkml:trace>
  <inkml:trace contextRef="#ctx0" brushRef="#br0" timeOffset="8231">332 19 0,'0'20'47</inkml:trace>
  <inkml:trace contextRef="#ctx0" brushRef="#br0" timeOffset="8233">332 39 0</inkml:trace>
  <inkml:trace contextRef="#ctx0" brushRef="#br0" timeOffset="8587">332 58 0,'0'20'0,"0"-1"94,0 1-63,0-1 32</inkml:trace>
  <inkml:trace contextRef="#ctx0" brushRef="#br0" timeOffset="11408">332 39 0,'-20'0'453,"1"0"-422,-1 0-15,20-20 0,-39 20 15,20-19-16,-1 19 1,1 0 47,38 0 171,1 0-203,19 0 0,-20 0-15,1 0 0,-20 19 281,0 1-266,0-1 31,-20-19-15,-19 0-16,0 0-15,20 0 15,-1 0 47</inkml:trace>
  <inkml:trace contextRef="#ctx0" brushRef="#br0" timeOffset="14911">156 58 0,'0'20'391,"0"-1"-360,20 1-15,-1-20-1,-19 19 17,39-19-1,-19 0 0,-1 0-15,1 0 15,-1 0 16,1 0-16,-1 0 47,-38 0 110,-1-19-173,1 19 17,-1-20-17,1 20 17,-1 0-17,1 0 1,-1 0 15,-19 0 0,0 0-15,19 0 125,20-19-79,0-1 16,20 1 16,-1 19-63,1 0 16,0 0 31,-1 0-31,1 0 16,-1 0-32,1 0 47,-1 0-31,1 0 31</inkml:trace>
  <inkml:trace contextRef="#ctx0" brushRef="#br1" timeOffset="52524">625 39 0,'-20'0'234,"1"0"-203,-1 0-15,1 0 15,-1 0 1,1 0-17,-1 0 32,1 0-47,-20 0 47,19 0 15,40 0 204,-1 0-235,1 0-31,-1 0 16,1 0 15,-1 0 0,1 0-15,-1 19 15,1-19 1,-1 0-1,-19 20-31,20-20 15,-1 0 17,1 0 30</inkml:trace>
  <inkml:trace contextRef="#ctx0" brushRef="#br1" timeOffset="52925">664 78 0</inkml:trace>
  <inkml:trace contextRef="#ctx0" brushRef="#br1" timeOffset="53147">664 78 0</inkml:trace>
  <inkml:trace contextRef="#ctx0" brushRef="#br1" timeOffset="53409">664 78 0</inkml:trace>
  <inkml:trace contextRef="#ctx0" brushRef="#br1" timeOffset="54071">664 78 0</inkml:trace>
  <inkml:trace contextRef="#ctx0" brushRef="#br1" timeOffset="54185">664 78 0</inkml:trace>
  <inkml:trace contextRef="#ctx0" brushRef="#br1" timeOffset="55838">469 78 0,'19'0'297,"20"0"-282,-19 0 1,19 0-1,0 0 17,0 0-17,-19 0-15,-1 0 32,1 0-32,-1 19 31,1-19-31,-20 20 31,19-20-31,20 0 31,-19 19-15,-1-19 0,1 0 15</inkml:trace>
  <inkml:trace contextRef="#ctx0" brushRef="#br1" timeOffset="98188">586 78 0,'-20'0'375,"1"0"-344,-1 0 0,1 0 0,-1 0 16,1 0-16,-1 0 1,1 0-1,-1 0 0,0 0 47,1 0-31,38 0 234,1 0-218,0 0-1,-1 0 32,1 0 0</inkml:trace>
  <inkml:trace contextRef="#ctx0" brushRef="#br1" timeOffset="276404">0 97 0,'19'0'250,"1"0"-235,19 20 1,-20-20 15,1 0-31,19 19 16,-19-19 0,19 0 15,-20 20-16,1-20 1,-1 0 15,1 0 32,-1 0-32,1 0 16,-1 0 15,1 0-15,-1 0 0,1 0 31,-20-20-31,20 20 31</inkml:trace>
  <inkml:trace contextRef="#ctx0" brushRef="#br1" timeOffset="277739">488 78 0,'-39'0'375,"-20"-20"-344,20 20-15,20 0-16,-20-19 15,19 19 17,1 0-32,-1 0 31,1 0 0,-1 0 0,1 0-15,-1 0 0,0 0 15,1 0 16</inkml:trace>
  <inkml:trace contextRef="#ctx0" brushRef="#br1" timeOffset="289568">723 58 0,'0'20'218,"-20"-1"-202,1-19 0,-1 20-16,-39-1 31,40-19-31,-59 0 31,58 0-31,-38 0 16,38 0 15,-19 0-15,19 0-1,-19 0 16,20 0 1,-1 0-1,20-19-15,-19 19 77,19-20-15,39 20-46,-20-19-32,20 19 31,0-20-15,-19 20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8:31:03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8:31:10.3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8:31:11.0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3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78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0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8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90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69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1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23AC-252E-4863-BDB4-E4A58A531D32}" type="datetimeFigureOut">
              <a:rPr lang="sv-SE" smtClean="0"/>
              <a:t>2018-04-24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0ADC-48E6-409D-8313-C868EE136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3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.westermark@artvise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1.emf"/><Relationship Id="rId10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362C044-177B-4D24-8F73-5A6165C1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817B108-A1DF-49AD-9482-FA41374D9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0" y="1501324"/>
            <a:ext cx="4552919" cy="52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A004C8F-F0F2-4BFA-B222-C34685FC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B8A869C-8F6B-45C4-BAD5-8854DA05D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76" y="2199991"/>
            <a:ext cx="7494047" cy="436961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FA5BC07-F2AC-487D-BCBA-25114CE81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682" y="1478871"/>
            <a:ext cx="7772634" cy="442028"/>
          </a:xfrm>
        </p:spPr>
        <p:txBody>
          <a:bodyPr>
            <a:normAutofit fontScale="92500"/>
          </a:bodyPr>
          <a:lstStyle/>
          <a:p>
            <a:pPr algn="l"/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Lägg till tider, begränsa antal platser eller ange ev. kostnad för att boka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7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63" y="2228779"/>
            <a:ext cx="8865873" cy="369592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63064" y="1625958"/>
            <a:ext cx="8865872" cy="467266"/>
          </a:xfrm>
        </p:spPr>
        <p:txBody>
          <a:bodyPr>
            <a:noAutofit/>
          </a:bodyPr>
          <a:lstStyle/>
          <a:p>
            <a:pPr algn="l"/>
            <a:r>
              <a:rPr 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E-tjänstebyggaren används för att administrera e-tjänster, enkelt och smidigt.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EE65474-9D89-4B98-B0C6-467FD507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05" y="2215179"/>
            <a:ext cx="7512788" cy="374653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81122" y="1629568"/>
            <a:ext cx="6029755" cy="442028"/>
          </a:xfrm>
        </p:spPr>
        <p:txBody>
          <a:bodyPr>
            <a:normAutofit/>
          </a:bodyPr>
          <a:lstStyle/>
          <a:p>
            <a:pPr algn="l"/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E-tjänstekatalogen. sök, hitta och ladda ner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8C3C5E-4F3C-4816-B7BE-E869CADA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71AE062-B354-45FA-A7E0-545FB7C9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07" y="1976817"/>
            <a:ext cx="9203582" cy="46400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4C815D5-345F-4D65-9B08-810CCB86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3563B94-BB05-494C-A634-D1A557283C6F}"/>
              </a:ext>
            </a:extLst>
          </p:cNvPr>
          <p:cNvSpPr txBox="1">
            <a:spLocks/>
          </p:cNvSpPr>
          <p:nvPr/>
        </p:nvSpPr>
        <p:spPr>
          <a:xfrm>
            <a:off x="1959754" y="1368310"/>
            <a:ext cx="8387895" cy="44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M</a:t>
            </a:r>
            <a:r>
              <a:rPr lang="sv-SE" sz="20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öjlighet</a:t>
            </a:r>
            <a:r>
              <a:rPr 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 att koppla processer till era e-tjänster genom processbyggaren</a:t>
            </a:r>
          </a:p>
        </p:txBody>
      </p:sp>
    </p:spTree>
    <p:extLst>
      <p:ext uri="{BB962C8B-B14F-4D97-AF65-F5344CB8AC3E}">
        <p14:creationId xmlns:p14="http://schemas.microsoft.com/office/powerpoint/2010/main" val="329189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877" y="1974444"/>
            <a:ext cx="9616420" cy="3756251"/>
          </a:xfrm>
        </p:spPr>
        <p:txBody>
          <a:bodyPr>
            <a:normAutofit/>
          </a:bodyPr>
          <a:lstStyle/>
          <a:p>
            <a:r>
              <a:rPr lang="sv-SE" sz="2000" b="1" dirty="0">
                <a:latin typeface="Bahnschrift Light" panose="020B0502040204020203" pitchFamily="34" charset="0"/>
              </a:rPr>
              <a:t>Missa inte!</a:t>
            </a:r>
          </a:p>
          <a:p>
            <a:endParaRPr lang="en-US" sz="2000" dirty="0">
              <a:latin typeface="Bahnschrift Light" panose="020B0502040204020203" pitchFamily="34" charset="0"/>
            </a:endParaRPr>
          </a:p>
          <a:p>
            <a:r>
              <a:rPr lang="en-US" sz="2000" dirty="0" err="1">
                <a:latin typeface="Bahnschrift Light" panose="020B0502040204020203" pitchFamily="34" charset="0"/>
              </a:rPr>
              <a:t>Idag</a:t>
            </a:r>
            <a:r>
              <a:rPr lang="en-US" sz="2000" dirty="0">
                <a:latin typeface="Bahnschrift Light" panose="020B0502040204020203" pitchFamily="34" charset="0"/>
              </a:rPr>
              <a:t>:</a:t>
            </a:r>
          </a:p>
          <a:p>
            <a:r>
              <a:rPr lang="sv-SE" sz="2000" dirty="0">
                <a:latin typeface="Bahnschrift Light" panose="020B0502040204020203" pitchFamily="34" charset="0"/>
              </a:rPr>
              <a:t>13:00-14:30   Workshop </a:t>
            </a:r>
            <a:r>
              <a:rPr lang="sv-SE" sz="2000" dirty="0" err="1">
                <a:latin typeface="Bahnschrift Light" panose="020B0502040204020203" pitchFamily="34" charset="0"/>
              </a:rPr>
              <a:t>Artvise</a:t>
            </a:r>
            <a:r>
              <a:rPr lang="sv-SE" sz="2000" dirty="0">
                <a:latin typeface="Bahnschrift Light" panose="020B0502040204020203" pitchFamily="34" charset="0"/>
              </a:rPr>
              <a:t> e-Tjänst</a:t>
            </a:r>
          </a:p>
          <a:p>
            <a:endParaRPr lang="en-US" sz="2000" dirty="0">
              <a:latin typeface="Bahnschrift Light" panose="020B0502040204020203" pitchFamily="34" charset="0"/>
            </a:endParaRPr>
          </a:p>
          <a:p>
            <a:r>
              <a:rPr lang="en-US" sz="2000" dirty="0" err="1">
                <a:latin typeface="Bahnschrift Light" panose="020B0502040204020203" pitchFamily="34" charset="0"/>
              </a:rPr>
              <a:t>Imorgon</a:t>
            </a:r>
            <a:r>
              <a:rPr lang="en-US" sz="2000" dirty="0">
                <a:latin typeface="Bahnschrift Light" panose="020B0502040204020203" pitchFamily="34" charset="0"/>
              </a:rPr>
              <a:t>:</a:t>
            </a:r>
            <a:endParaRPr lang="sv-SE" sz="2000" dirty="0">
              <a:latin typeface="Bahnschrift Light" panose="020B0502040204020203" pitchFamily="34" charset="0"/>
            </a:endParaRPr>
          </a:p>
          <a:p>
            <a:r>
              <a:rPr lang="sv-SE" sz="2000" dirty="0">
                <a:latin typeface="Bahnschrift Light" panose="020B0502040204020203" pitchFamily="34" charset="0"/>
              </a:rPr>
              <a:t>10:15-10:45   Jimmy (Danderyd) visar Serverat/Verksamt.se</a:t>
            </a:r>
          </a:p>
          <a:p>
            <a:r>
              <a:rPr lang="sv-SE" sz="2000" dirty="0">
                <a:latin typeface="Bahnschrift Light" panose="020B0502040204020203" pitchFamily="34" charset="0"/>
              </a:rPr>
              <a:t>11:00-11:30   Ida (Tyresö) visar automatisering av skolskjutshandläggningen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A004C8F-F0F2-4BFA-B222-C34685FC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95600" y="2735368"/>
            <a:ext cx="6400800" cy="3106116"/>
          </a:xfrm>
        </p:spPr>
        <p:txBody>
          <a:bodyPr>
            <a:normAutofit/>
          </a:bodyPr>
          <a:lstStyle/>
          <a:p>
            <a:r>
              <a:rPr lang="sv-SE" dirty="0">
                <a:latin typeface="Bahnschrift Light" panose="020B0502040204020203" pitchFamily="34" charset="0"/>
              </a:rPr>
              <a:t>Daniel Westermark</a:t>
            </a:r>
          </a:p>
          <a:p>
            <a:r>
              <a:rPr lang="sv-SE" dirty="0">
                <a:latin typeface="Bahnschrift Light" panose="020B0502040204020203" pitchFamily="34" charset="0"/>
              </a:rPr>
              <a:t>070-5575494</a:t>
            </a:r>
          </a:p>
          <a:p>
            <a:r>
              <a:rPr lang="sv-SE" dirty="0">
                <a:latin typeface="Bahnschrift Light" panose="020B0502040204020203" pitchFamily="34" charset="0"/>
                <a:hlinkClick r:id="rId2"/>
              </a:rPr>
              <a:t>daniel.westermark@artvise.se</a:t>
            </a:r>
            <a:endParaRPr lang="sv-SE" dirty="0">
              <a:latin typeface="Bahnschrift Light" panose="020B0502040204020203" pitchFamily="34" charset="0"/>
            </a:endParaRPr>
          </a:p>
          <a:p>
            <a:endParaRPr lang="sv-SE" dirty="0">
              <a:latin typeface="Bahnschrift Light" panose="020B0502040204020203" pitchFamily="34" charset="0"/>
            </a:endParaRPr>
          </a:p>
          <a:p>
            <a:r>
              <a:rPr lang="sv-SE" sz="1800" dirty="0">
                <a:latin typeface="Bahnschrift Light" panose="020B0502040204020203" pitchFamily="34" charset="0"/>
              </a:rPr>
              <a:t>Produktägare Artvise e-Tjänst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ED09458-8175-482E-A304-7EBE6EFE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5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067536" y="2373877"/>
            <a:ext cx="8056928" cy="396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Komplett e-tjänsteplattform med ett enkelt administrations- och designverktyg, allt det ni behöver för att bygga allt från enkla till avancerade e-tjänster.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Levereras med ett färdigt ramverk för presentation i er webbplats. Ramverket har en mycket anpassningsbar och flexibel design.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Medborgar</a:t>
            </a: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och kundportal (Min profil, mina ärenden, sparade e-tjänster mm.)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Lättarbetat, en ny e-tjänst kan skapas och publiceras på mycket kort tid. 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Tillgång till över 200 färdiga och nedladdningsbara e-tjänster. 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Färdiga integrationer mot verksamhets- och ärendehanteringssystem, samt integrationsmotorer så som Mule och Teis. 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Koppling mot betalsystem (DIBS) för betalning direkt i e-tjänsten.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Säkerhetsmodul med färdiga plug-in mot sequrity providers (e-legitimation).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Funktion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att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ta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fram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statistik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rapporter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på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inskickade e-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  <a:endParaRPr lang="sv-SE" altLang="sv-SE" sz="16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Automatisk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översättning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av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portal 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e-</a:t>
            </a:r>
            <a:r>
              <a:rPr lang="en-US" altLang="sv-SE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  <a:endParaRPr lang="sv-SE" altLang="sv-SE" sz="16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81956" y="1539303"/>
            <a:ext cx="3828087" cy="442028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Vad är </a:t>
            </a:r>
            <a:r>
              <a:rPr lang="sv-SE" sz="20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Artvise</a:t>
            </a:r>
            <a:r>
              <a:rPr 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 e-Tjänst?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65989C8-C55B-4186-88DF-BDAEEBF1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8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251037" y="2567759"/>
            <a:ext cx="8567003" cy="38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Stöd för GDPR, genom samtycke, sök och gallra.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Processmotor, koppla process till inskickad e-tjänst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Förbättrad profilhantering för inloggad medborgare/kund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Nu finns även stöd för att hämta medborgarens information direkt från Navet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Serverat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enklare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företagande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(</a:t>
            </a:r>
            <a:r>
              <a:rPr lang="sv-SE" dirty="0"/>
              <a:t>SKL, Bolagsverket och Tillväxtverket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Bokningsfunktionalitet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Administrera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bokningsobjekt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låt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kunder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medborgare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göra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bokningar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direkt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i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 era e-</a:t>
            </a: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sv-SE" dirty="0" err="1">
                <a:latin typeface="Bahnschrift Light" panose="020B0502040204020203" pitchFamily="34" charset="0"/>
                <a:cs typeface="Arial" panose="020B0604020202020204" pitchFamily="34" charset="0"/>
              </a:rPr>
              <a:t>Prestandaförbättringar</a:t>
            </a:r>
            <a:endParaRPr lang="en-US" altLang="sv-SE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Äntligen, en ny design!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Bahnschrift Light" panose="020B0502040204020203" pitchFamily="34" charset="0"/>
                <a:cs typeface="Arial" panose="020B0604020202020204" pitchFamily="34" charset="0"/>
              </a:rPr>
              <a:t>Samt många, många fler nyheter och förbättringar!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71848" y="1733541"/>
            <a:ext cx="5248304" cy="611363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Några utvalda nyheter i Artvise e-Tjänst 4.0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1F8C1A2-DC5B-47E1-907A-40CB26BC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1408D8C-271C-4CA7-9F3E-AFF00C9D1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41" y="2236879"/>
            <a:ext cx="9233919" cy="410616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04AB57A-9D22-4128-8558-7EF5AFD109D3}"/>
              </a:ext>
            </a:extLst>
          </p:cNvPr>
          <p:cNvSpPr txBox="1">
            <a:spLocks/>
          </p:cNvSpPr>
          <p:nvPr/>
        </p:nvSpPr>
        <p:spPr>
          <a:xfrm>
            <a:off x="3142772" y="1499066"/>
            <a:ext cx="6123856" cy="44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Medborgar- och kundportal, som den såg ut tidigare…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8B8F0D2-6CB7-4D8F-9CBE-9DA46611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7028" y="554954"/>
            <a:ext cx="9997943" cy="442028"/>
          </a:xfrm>
        </p:spPr>
        <p:txBody>
          <a:bodyPr>
            <a:normAutofit/>
          </a:bodyPr>
          <a:lstStyle/>
          <a:p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Ny design med möjlighet att koppla bilder och färger till kategorier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03AB7DB-92A7-4171-BE70-12C46BC79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2" y="1216088"/>
            <a:ext cx="5876862" cy="515250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55F3BB2-D1F4-468A-98F6-26E77204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88" y="1216088"/>
            <a:ext cx="3255492" cy="4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6FB3A35-E5D5-4A92-A412-DFB8BCCD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207088"/>
            <a:ext cx="5412748" cy="513040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8A7346C-6090-4F41-B58F-E745A158A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072" y="1207088"/>
            <a:ext cx="3110361" cy="513040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15AA0ED-0C14-4473-94BA-79431F23B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990" y="520508"/>
            <a:ext cx="3828087" cy="442028"/>
          </a:xfrm>
        </p:spPr>
        <p:txBody>
          <a:bodyPr>
            <a:normAutofit/>
          </a:bodyPr>
          <a:lstStyle/>
          <a:p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Medborgar- och kundprofil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5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B91B43-C030-4C64-8CD5-079C8CBA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41" y="1225768"/>
            <a:ext cx="5348237" cy="53251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CAEED4E-BC6E-4331-9586-2D8E6200E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14" y="1225768"/>
            <a:ext cx="2439385" cy="531219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8374F8B-9BA6-4846-881D-90261EB76138}"/>
              </a:ext>
            </a:extLst>
          </p:cNvPr>
          <p:cNvSpPr txBox="1">
            <a:spLocks/>
          </p:cNvSpPr>
          <p:nvPr/>
        </p:nvSpPr>
        <p:spPr>
          <a:xfrm>
            <a:off x="3510175" y="554610"/>
            <a:ext cx="5171649" cy="44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E-tjänster skapade i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Artvise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e-Tjänst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Pennanteckning 21">
                <a:extLst>
                  <a:ext uri="{FF2B5EF4-FFF2-40B4-BE49-F238E27FC236}">
                    <a16:creationId xmlns:a16="http://schemas.microsoft.com/office/drawing/2014/main" id="{FE14C31E-7860-49C4-9F72-FFC013493537}"/>
                  </a:ext>
                </a:extLst>
              </p14:cNvPr>
              <p14:cNvContentPartPr/>
              <p14:nvPr/>
            </p14:nvContentPartPr>
            <p14:xfrm>
              <a:off x="583809" y="1385723"/>
              <a:ext cx="360" cy="360"/>
            </p14:xfrm>
          </p:contentPart>
        </mc:Choice>
        <mc:Fallback xmlns="">
          <p:pic>
            <p:nvPicPr>
              <p:cNvPr id="22" name="Pennanteckning 21">
                <a:extLst>
                  <a:ext uri="{FF2B5EF4-FFF2-40B4-BE49-F238E27FC236}">
                    <a16:creationId xmlns:a16="http://schemas.microsoft.com/office/drawing/2014/main" id="{FE14C31E-7860-49C4-9F72-FFC013493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809" y="13497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Pennanteckning 35">
                <a:extLst>
                  <a:ext uri="{FF2B5EF4-FFF2-40B4-BE49-F238E27FC236}">
                    <a16:creationId xmlns:a16="http://schemas.microsoft.com/office/drawing/2014/main" id="{C8053943-0E24-4E6E-8BF6-1E95F0B044E9}"/>
                  </a:ext>
                </a:extLst>
              </p14:cNvPr>
              <p14:cNvContentPartPr/>
              <p14:nvPr/>
            </p14:nvContentPartPr>
            <p14:xfrm>
              <a:off x="591009" y="2560403"/>
              <a:ext cx="360" cy="360"/>
            </p14:xfrm>
          </p:contentPart>
        </mc:Choice>
        <mc:Fallback xmlns="">
          <p:pic>
            <p:nvPicPr>
              <p:cNvPr id="36" name="Pennanteckning 35">
                <a:extLst>
                  <a:ext uri="{FF2B5EF4-FFF2-40B4-BE49-F238E27FC236}">
                    <a16:creationId xmlns:a16="http://schemas.microsoft.com/office/drawing/2014/main" id="{C8053943-0E24-4E6E-8BF6-1E95F0B04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009" y="252440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0318C295-EDC0-4E4C-9D98-7A12C3E186D8}"/>
                  </a:ext>
                </a:extLst>
              </p14:cNvPr>
              <p14:cNvContentPartPr/>
              <p14:nvPr/>
            </p14:nvContentPartPr>
            <p14:xfrm>
              <a:off x="1259169" y="2335403"/>
              <a:ext cx="338040" cy="6336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0318C295-EDC0-4E4C-9D98-7A12C3E186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3169" y="2313443"/>
                <a:ext cx="391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26D3CA0C-CCC4-4177-ABB6-9B97CA479657}"/>
                  </a:ext>
                </a:extLst>
              </p14:cNvPr>
              <p14:cNvContentPartPr/>
              <p14:nvPr/>
            </p14:nvContentPartPr>
            <p14:xfrm>
              <a:off x="843291" y="2725043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26D3CA0C-CCC4-4177-ABB6-9B97CA4796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291" y="26624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A527B0DB-4E3A-492B-AFD1-98DF975DB0DE}"/>
                  </a:ext>
                </a:extLst>
              </p14:cNvPr>
              <p14:cNvContentPartPr/>
              <p14:nvPr/>
            </p14:nvContentPartPr>
            <p14:xfrm>
              <a:off x="1961811" y="2973803"/>
              <a:ext cx="360" cy="3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A527B0DB-4E3A-492B-AFD1-98DF975DB0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8811" y="29111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B8C6EE87-B81C-472E-888E-5F1FA8FB79E8}"/>
                  </a:ext>
                </a:extLst>
              </p14:cNvPr>
              <p14:cNvContentPartPr/>
              <p14:nvPr/>
            </p14:nvContentPartPr>
            <p14:xfrm>
              <a:off x="2050371" y="2982803"/>
              <a:ext cx="360" cy="36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B8C6EE87-B81C-472E-888E-5F1FA8FB79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7371" y="2919803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35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B8CB51F-E85B-40BD-9C4F-351C10289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178" y="1851889"/>
            <a:ext cx="6191642" cy="49175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B1B7EC7-A590-4F0E-8206-96956843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F38ECA7-FDA9-4F07-940A-76E78F3D599F}"/>
              </a:ext>
            </a:extLst>
          </p:cNvPr>
          <p:cNvSpPr txBox="1">
            <a:spLocks/>
          </p:cNvSpPr>
          <p:nvPr/>
        </p:nvSpPr>
        <p:spPr>
          <a:xfrm>
            <a:off x="4645239" y="1409861"/>
            <a:ext cx="2901519" cy="44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Bokningsvy i e-tjänsten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2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45E55DF2-00BB-4B8C-96FC-D0239DD1A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493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C573CF-DA2D-4F64-BBA5-8B2AAC1B6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6924" y="1286365"/>
            <a:ext cx="6738151" cy="442028"/>
          </a:xfrm>
        </p:spPr>
        <p:txBody>
          <a:bodyPr>
            <a:normAutofit/>
          </a:bodyPr>
          <a:lstStyle/>
          <a:p>
            <a:pPr algn="l"/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Administrering av bokningsobjekt och bokningsbara tider</a:t>
            </a:r>
            <a:endParaRPr 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DC68B02-FE45-48B6-9ACE-DCA850BF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087" y="1728393"/>
            <a:ext cx="8781824" cy="48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354</Words>
  <Application>Microsoft Office PowerPoint</Application>
  <PresentationFormat>Bredbild</PresentationFormat>
  <Paragraphs>44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Bahnschrift Light</vt:lpstr>
      <vt:lpstr>Calibri</vt:lpstr>
      <vt:lpstr>Calibri Light</vt:lpstr>
      <vt:lpstr>Century Gothic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Westermark</dc:creator>
  <cp:lastModifiedBy>Daniel Westermark</cp:lastModifiedBy>
  <cp:revision>129</cp:revision>
  <dcterms:created xsi:type="dcterms:W3CDTF">2016-04-19T08:47:57Z</dcterms:created>
  <dcterms:modified xsi:type="dcterms:W3CDTF">2018-04-24T20:21:55Z</dcterms:modified>
</cp:coreProperties>
</file>