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9" r:id="rId4"/>
    <p:sldId id="278" r:id="rId5"/>
    <p:sldId id="257" r:id="rId6"/>
    <p:sldId id="285" r:id="rId7"/>
    <p:sldId id="296" r:id="rId8"/>
    <p:sldId id="294" r:id="rId9"/>
    <p:sldId id="277" r:id="rId10"/>
    <p:sldId id="281" r:id="rId11"/>
    <p:sldId id="280" r:id="rId12"/>
    <p:sldId id="273" r:id="rId13"/>
    <p:sldId id="290" r:id="rId14"/>
    <p:sldId id="288" r:id="rId15"/>
    <p:sldId id="291" r:id="rId16"/>
    <p:sldId id="292" r:id="rId17"/>
    <p:sldId id="287" r:id="rId18"/>
    <p:sldId id="284" r:id="rId19"/>
    <p:sldId id="289" r:id="rId20"/>
    <p:sldId id="282" r:id="rId21"/>
    <p:sldId id="27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8F5"/>
    <a:srgbClr val="493091"/>
    <a:srgbClr val="786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4660"/>
  </p:normalViewPr>
  <p:slideViewPr>
    <p:cSldViewPr>
      <p:cViewPr varScale="1">
        <p:scale>
          <a:sx n="126" d="100"/>
          <a:sy n="126" d="100"/>
        </p:scale>
        <p:origin x="3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CAD4E-A369-4D91-BA9B-14C82D13E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25FF1B-C003-455B-B6CE-85EA1A13C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B1C444-5915-4177-A7F8-B78C5B4B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99F932-7469-452A-B22E-8705B65D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1FBFFD-EE8C-4460-AF64-E1B01CC0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17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453A4-F4B2-4E67-B599-D764CDA3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AA5727-EBDE-4CEC-AA63-95AFC7A5A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6C707B-5BD3-43EF-B9EA-1F7A4506E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570F9F-3EE5-41E2-B2E9-87A7FDD6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CD25AB-3D11-4CAA-B4E8-37A34415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CD5CBE2-3DAB-4A3F-88FF-18E3A739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80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8EFDA-C350-40D9-A76C-891A5682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053EE5-6849-4392-8950-5D596E38B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320C8C-0921-463C-9862-B3A846B9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8A607D-17C6-4D97-A494-14F4BC82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73EBE2-E1D7-4F8B-943A-58786BB3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76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98EB523-5D54-4DD3-80F0-71AF3AD91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5D5C53-BC50-4650-96BE-F7EBB0201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CCE9E-6B98-49AC-BEC3-4BD60266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E14DEE-09B1-4FFC-969D-866CFDE5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230A44-11E1-4A70-81D6-26F67D19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00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B6767-95DD-4BD4-BC75-2700BF03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F1BFED-25D2-4983-BB75-DBB2CC8AB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0B4672-824B-4209-AF3B-87170D58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CB810B-8C5D-4F5C-B8C2-9054BC91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9EB028-64AA-451B-B628-BC475EEC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2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F1B2AA-FB76-4BE4-9099-E298FD07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2E3F6D-D6B3-45B6-9602-204D04BF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49827C-5D84-4B44-8B40-FD0372E0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0E5216-8CF3-4588-92FC-AC509617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28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050840-E1A4-4425-A65A-8CFB8463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87619F-FA28-4DAA-A0C0-6FD222D6B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10E2A2-16E3-4972-AA77-371C22C0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BA9A1-F5EA-4B28-BA3E-7C33E139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42B1CE-6DD0-49A1-AAA1-DEFEAA0A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08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D2F331-D2B8-4495-90AF-158ED498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8FC404-5830-478F-BD53-9D2E57F36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D74DFF-8A3B-4FD3-8DE4-1F1C5EA47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9952EE-B8A5-48B6-8EC7-3891B437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285FBF-907E-4682-9D1E-B9FDD39B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20B12C1-BBC2-4E50-A144-02FF0132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64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85F91C-B143-4816-9928-462C58F0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4CEEEA-B0F8-4464-8DE8-76C8D0AE9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3A8FD8-DADB-440D-A11E-1B450B46F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594487-8946-4EA1-AE61-58C733F0C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58844FC-63BA-4AAA-8E97-9C337DA87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AB143-7AAC-4E88-AE7B-66D09E82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04C4799-E857-4107-A2F1-52E930F6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1DCAF6-CC08-4E1E-91EF-50C267F7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0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A0B6A4-F429-4222-8B79-4F0F3733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411E048-7DC4-4955-B18D-1C907F04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F42BBD9-B9CC-4450-A231-FE95EA20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2B70F4-F5C5-45D0-9CDA-D0839745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4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5AEA741-140E-43CA-9201-07C83964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494570-A864-4681-9982-40E9F77B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2933B2-7416-450F-995A-58EBE6A9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7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064AF7-AC55-4C9E-9A19-B83244B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F00919-9464-4662-BFA9-B8997E84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5F6492-5E2D-47CC-96CF-63E084F4C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7B7A0E-1103-43C9-B533-B551E231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B33605-0A0E-49FA-B987-63EAE462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84F84E-C9CC-459A-AECC-0AD6FC4E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94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F40EFDC-205D-4DBD-8B47-A41C8786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550019-06BC-4769-8CFB-77708683E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79D2BE-56DC-40AB-AEC0-F4E6D7A41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0BA5-2C10-427B-BE26-CCAE654F32E8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F45D80-CFC4-4522-964B-49F1A29B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DDD36D-53DF-4D88-9CF4-23631F947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375D-E0FC-47A7-B42E-0E24176AC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6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niel.westermark@artvise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E7E8B5C-4B0F-401A-AB22-8D612010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3CE127F-6A00-4173-8881-B24A8F065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58" y="5682772"/>
            <a:ext cx="11104684" cy="874339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Artvise - Kunddagar 2019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DCC7B6-09C8-4649-991C-2E0A3F4E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165AA332-7E0B-4C5E-950D-3347D45B7252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1">
            <a:extLst>
              <a:ext uri="{FF2B5EF4-FFF2-40B4-BE49-F238E27FC236}">
                <a16:creationId xmlns:a16="http://schemas.microsoft.com/office/drawing/2014/main" id="{37500994-8DDE-4EC9-85C0-1B4CAA7AFD8B}"/>
              </a:ext>
            </a:extLst>
          </p:cNvPr>
          <p:cNvSpPr txBox="1">
            <a:spLocks/>
          </p:cNvSpPr>
          <p:nvPr/>
        </p:nvSpPr>
        <p:spPr>
          <a:xfrm>
            <a:off x="543658" y="715743"/>
            <a:ext cx="11104684" cy="874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Roboto" panose="02000000000000000000" pitchFamily="2" charset="0"/>
                <a:ea typeface="Roboto" panose="02000000000000000000" pitchFamily="2" charset="0"/>
              </a:rPr>
              <a:t>Artvise e-Tjänst</a:t>
            </a:r>
          </a:p>
        </p:txBody>
      </p:sp>
    </p:spTree>
    <p:extLst>
      <p:ext uri="{BB962C8B-B14F-4D97-AF65-F5344CB8AC3E}">
        <p14:creationId xmlns:p14="http://schemas.microsoft.com/office/powerpoint/2010/main" val="102453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940A99-87C8-4B93-B401-958C8E8C362A}"/>
              </a:ext>
            </a:extLst>
          </p:cNvPr>
          <p:cNvSpPr txBox="1">
            <a:spLocks/>
          </p:cNvSpPr>
          <p:nvPr/>
        </p:nvSpPr>
        <p:spPr bwMode="auto">
          <a:xfrm>
            <a:off x="696000" y="909000"/>
            <a:ext cx="8640000" cy="7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Processmotor. Skapa ännu smartare e-tjänster genom att koppla en process till det inkomna ärendet.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sv-SE" alt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D0A8CE5-E759-420F-BCF2-CA7C47139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84" b="24930"/>
          <a:stretch/>
        </p:blipFill>
        <p:spPr>
          <a:xfrm>
            <a:off x="8235516" y="1631779"/>
            <a:ext cx="2880000" cy="482133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A74CDBB-F8A3-4924-8D54-30B102695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17" y="1983698"/>
            <a:ext cx="68770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98BD983A-09E5-4A46-87F8-46E53F8522DF}"/>
              </a:ext>
            </a:extLst>
          </p:cNvPr>
          <p:cNvSpPr txBox="1">
            <a:spLocks/>
          </p:cNvSpPr>
          <p:nvPr/>
        </p:nvSpPr>
        <p:spPr>
          <a:xfrm>
            <a:off x="947053" y="923781"/>
            <a:ext cx="4786715" cy="44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>
                <a:latin typeface="Bahnschrift Light" panose="020B0502040204020203" pitchFamily="34" charset="0"/>
                <a:cs typeface="Arial" panose="020B0604020202020204" pitchFamily="34" charset="0"/>
              </a:rPr>
              <a:t>Ännu mera Artvise e-Tjänst!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940A99-87C8-4B93-B401-958C8E8C362A}"/>
              </a:ext>
            </a:extLst>
          </p:cNvPr>
          <p:cNvSpPr txBox="1">
            <a:spLocks/>
          </p:cNvSpPr>
          <p:nvPr/>
        </p:nvSpPr>
        <p:spPr bwMode="auto">
          <a:xfrm>
            <a:off x="947053" y="1807698"/>
            <a:ext cx="9236634" cy="430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Ta betalt direkt i er e-tjänst, genom koppling mot betalväxel (DIBS).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Säkerhetsmodul med färdiga plug-in mot </a:t>
            </a:r>
            <a:r>
              <a:rPr lang="sv-SE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sequrity</a:t>
            </a: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sv-SE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providers</a:t>
            </a: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(e-legitimation).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Färdiga integrationer mot verksamhet- och ärendehanteringssystem. Självklart går det även att använda integrationsmotorer, så som Mule och TEIS.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Hämta uppgifter från </a:t>
            </a:r>
            <a:r>
              <a:rPr lang="sv-SE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bla</a:t>
            </a: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. KIR, FIR, Navet, QID och Bolagsverket.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Serverat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enklare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företagande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(</a:t>
            </a:r>
            <a:r>
              <a:rPr lang="sv-SE" sz="2000" b="1" dirty="0">
                <a:latin typeface="Bahnschrift Light" panose="020B0502040204020203" pitchFamily="34" charset="0"/>
              </a:rPr>
              <a:t>SKL, Bolagsverket och Tillväxtverket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Stöd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för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automatisk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översättning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av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språk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i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portal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och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e-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tjänster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Följ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upp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! Ta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fram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rapporter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och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statistik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på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inskickade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e-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tjänster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GDPR.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Enkelt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att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begära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samtycke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Sök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och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gallra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Samt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mycket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mycket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mer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spcAft>
                <a:spcPts val="400"/>
              </a:spcAft>
              <a:defRPr/>
            </a:pPr>
            <a:endParaRPr lang="en-US" altLang="sv-SE" sz="2000" b="1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en-US" altLang="sv-SE" sz="2000" b="1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en-US" alt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2000" b="1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sv-SE" altLang="sv-SE" sz="16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21B72B1F-EAE8-4813-9059-E64C0A7E068B}"/>
              </a:ext>
            </a:extLst>
          </p:cNvPr>
          <p:cNvSpPr txBox="1">
            <a:spLocks/>
          </p:cNvSpPr>
          <p:nvPr/>
        </p:nvSpPr>
        <p:spPr>
          <a:xfrm>
            <a:off x="953623" y="900210"/>
            <a:ext cx="6480000" cy="611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>
                <a:latin typeface="Bahnschrift Light" panose="020B0502040204020203" pitchFamily="34" charset="0"/>
                <a:cs typeface="Arial" panose="020B0604020202020204" pitchFamily="34" charset="0"/>
              </a:rPr>
              <a:t>Några utvalda nyheter i Artvise e-Tjänst 5.0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3A0F3E-5A3B-489F-978F-8B469DC83D0B}"/>
              </a:ext>
            </a:extLst>
          </p:cNvPr>
          <p:cNvSpPr txBox="1">
            <a:spLocks/>
          </p:cNvSpPr>
          <p:nvPr/>
        </p:nvSpPr>
        <p:spPr bwMode="auto">
          <a:xfrm>
            <a:off x="953623" y="1584094"/>
            <a:ext cx="8567003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Fortsatt arbete med förbättring av design och tillgänglighet(WCAG).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FAA279-7298-4480-BBA7-59E80E0E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2348999"/>
            <a:ext cx="6563164" cy="40007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9F9A87A-E7B3-460D-B1EB-2A11D73D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766" y="2349000"/>
            <a:ext cx="2339234" cy="3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F35412C9-4348-49FE-97DB-2E0C0010991A}"/>
              </a:ext>
            </a:extLst>
          </p:cNvPr>
          <p:cNvSpPr/>
          <p:nvPr/>
        </p:nvSpPr>
        <p:spPr>
          <a:xfrm>
            <a:off x="1056000" y="915025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Ny sökfunktion, samt listning av sökresultat.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0FACD4-8830-4EA6-A879-2C09375C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21"/>
          <a:stretch/>
        </p:blipFill>
        <p:spPr>
          <a:xfrm>
            <a:off x="1056000" y="1719254"/>
            <a:ext cx="6529458" cy="46860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37A5455-4729-4945-B1D4-8F9FEB230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62"/>
          <a:stretch/>
        </p:blipFill>
        <p:spPr>
          <a:xfrm>
            <a:off x="8256000" y="1725653"/>
            <a:ext cx="3273202" cy="4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1113DFC5-0C8E-47CE-B5B3-1312FDB5F742}"/>
              </a:ext>
            </a:extLst>
          </p:cNvPr>
          <p:cNvSpPr/>
          <p:nvPr/>
        </p:nvSpPr>
        <p:spPr>
          <a:xfrm>
            <a:off x="1056000" y="9090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Ny filtrering av e-tjänster och kategorier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85D497-34E8-4E1F-8766-CD5C091A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000" y="1568872"/>
            <a:ext cx="2259063" cy="475199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527D181-EE26-4242-9AF8-51F56A0E51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056000" y="1568872"/>
            <a:ext cx="6725353" cy="49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3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F07369-835E-4F1D-AEB2-6A32CB6B8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1628999"/>
            <a:ext cx="7583736" cy="251117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6AA7F81-BDCB-4FAE-9BCB-5B53C7294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0" y="4508999"/>
            <a:ext cx="7589368" cy="18000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E9A4210-1554-4C45-AA40-0916CF9D816F}"/>
              </a:ext>
            </a:extLst>
          </p:cNvPr>
          <p:cNvSpPr/>
          <p:nvPr/>
        </p:nvSpPr>
        <p:spPr>
          <a:xfrm>
            <a:off x="1056000" y="909000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Möjlighet att välja typ av vy i listningen av e-tjänster.</a:t>
            </a:r>
          </a:p>
        </p:txBody>
      </p:sp>
    </p:spTree>
    <p:extLst>
      <p:ext uri="{BB962C8B-B14F-4D97-AF65-F5344CB8AC3E}">
        <p14:creationId xmlns:p14="http://schemas.microsoft.com/office/powerpoint/2010/main" val="252624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2552381-BFCC-419D-B860-66913FD6BE75}"/>
              </a:ext>
            </a:extLst>
          </p:cNvPr>
          <p:cNvSpPr/>
          <p:nvPr/>
        </p:nvSpPr>
        <p:spPr>
          <a:xfrm>
            <a:off x="1056000" y="909000"/>
            <a:ext cx="6349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Ny startsida, nu med en tydligare och bättre översikt.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AE306A-89C6-4CEA-8E5B-1263DCCD1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084"/>
          <a:stretch/>
        </p:blipFill>
        <p:spPr>
          <a:xfrm>
            <a:off x="1056000" y="1309111"/>
            <a:ext cx="6468112" cy="51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2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98C36F5-C265-4DF1-8603-3C1694F4AC07}"/>
              </a:ext>
            </a:extLst>
          </p:cNvPr>
          <p:cNvSpPr txBox="1">
            <a:spLocks/>
          </p:cNvSpPr>
          <p:nvPr/>
        </p:nvSpPr>
        <p:spPr bwMode="auto">
          <a:xfrm>
            <a:off x="1056000" y="909001"/>
            <a:ext cx="864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Rollhantering. Möjlighet för kund/medborgare att använda olika roller i sin profil (tex. privatperson, förening, företag mm).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B3774B-4705-4A76-823F-98327217D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" y="2008405"/>
            <a:ext cx="8124232" cy="200218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3FD6EE9-EDE5-4260-AB69-3305255B4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86" y="3263178"/>
            <a:ext cx="6754929" cy="31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EC8587D-4D0F-42BB-8E98-35EE6962BD55}"/>
              </a:ext>
            </a:extLst>
          </p:cNvPr>
          <p:cNvSpPr txBox="1">
            <a:spLocks/>
          </p:cNvSpPr>
          <p:nvPr/>
        </p:nvSpPr>
        <p:spPr bwMode="auto">
          <a:xfrm>
            <a:off x="1056000" y="909001"/>
            <a:ext cx="9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I administrationen lägger ni till och hanterar dom roller som finns i systemet.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1875263-7ACA-4EA7-9CB3-49ED1770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1615862"/>
            <a:ext cx="7776533" cy="47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AAE05691-C464-4147-B3CE-E7FFFA97A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1782782"/>
            <a:ext cx="7708758" cy="46488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82783A-1C95-402C-AD17-7407305521A2}"/>
              </a:ext>
            </a:extLst>
          </p:cNvPr>
          <p:cNvSpPr txBox="1">
            <a:spLocks/>
          </p:cNvSpPr>
          <p:nvPr/>
        </p:nvSpPr>
        <p:spPr bwMode="auto">
          <a:xfrm>
            <a:off x="1056000" y="909001"/>
            <a:ext cx="936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Välj vilka menyer som ska visas för dom olika rollerna i systemet.</a:t>
            </a: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737823-42C1-469A-B4EC-CF8326D6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926" y="2904783"/>
            <a:ext cx="3364906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058B1DA9-9DBA-41B4-A92E-73C3BCC021D8}"/>
              </a:ext>
            </a:extLst>
          </p:cNvPr>
          <p:cNvSpPr txBox="1">
            <a:spLocks/>
          </p:cNvSpPr>
          <p:nvPr/>
        </p:nvSpPr>
        <p:spPr>
          <a:xfrm>
            <a:off x="949108" y="909000"/>
            <a:ext cx="3828087" cy="44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>
                <a:latin typeface="Bahnschrift Light" panose="020B0502040204020203" pitchFamily="34" charset="0"/>
                <a:cs typeface="Arial" panose="020B0604020202020204" pitchFamily="34" charset="0"/>
              </a:rPr>
              <a:t>Vad är Artvise e-Tjänst?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0B83CD-974C-4C8A-A93D-1FA41022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8" y="1627466"/>
            <a:ext cx="4043869" cy="2709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7B90D27-B3D8-42DB-9FCC-53E7C9ED1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97" y="4525991"/>
            <a:ext cx="3538643" cy="178401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0BE83E6-D048-4EAD-8DA6-A8A0DDBE6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000" y="2709000"/>
            <a:ext cx="4386232" cy="267371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BC9021-CE39-4272-8AB2-213A6E4CF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000" y="1597997"/>
            <a:ext cx="3246781" cy="244785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0546447-A721-4D5C-ACB4-A6476B62C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4571" y="4432444"/>
            <a:ext cx="2589637" cy="20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00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21B72B1F-EAE8-4813-9059-E64C0A7E068B}"/>
              </a:ext>
            </a:extLst>
          </p:cNvPr>
          <p:cNvSpPr txBox="1">
            <a:spLocks/>
          </p:cNvSpPr>
          <p:nvPr/>
        </p:nvSpPr>
        <p:spPr>
          <a:xfrm>
            <a:off x="1056000" y="909000"/>
            <a:ext cx="7920000" cy="6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>
                <a:latin typeface="Bahnschrift Light" panose="020B0502040204020203" pitchFamily="34" charset="0"/>
                <a:cs typeface="Arial" panose="020B0604020202020204" pitchFamily="34" charset="0"/>
              </a:rPr>
              <a:t>Ytterligare några utvalda nyheter i Artvise e-Tjänst 5.0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8C36F5-C265-4DF1-8603-3C1694F4AC07}"/>
              </a:ext>
            </a:extLst>
          </p:cNvPr>
          <p:cNvSpPr txBox="1">
            <a:spLocks/>
          </p:cNvSpPr>
          <p:nvPr/>
        </p:nvSpPr>
        <p:spPr bwMode="auto">
          <a:xfrm>
            <a:off x="968464" y="1718668"/>
            <a:ext cx="8567003" cy="38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Förbättrad profilhantering för inloggad medborgare/kund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Scriptgenerering, nu slipper ni använda er av script för basfunktioner!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Möjlighet att lägga till fler nivåer av e-tjänstekategorier.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Möjlighet att publicera en e-tjänst till flera kategorier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Möjlighet att separera inloggningen från e-tjänstens startsida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Hämta attribut från tex. AD och använd dessa för att </a:t>
            </a:r>
            <a:r>
              <a:rPr lang="sv-SE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förifylla</a:t>
            </a: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fält i en e-tjänst med automatik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Samt många, många fler nyheter och förbättringar…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E7E8B5C-4B0F-401A-AB22-8D612010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3CE127F-6A00-4173-8881-B24A8F065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30" y="5682772"/>
            <a:ext cx="11104684" cy="874339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Artvise - Kunddagar 2019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DCC7B6-09C8-4649-991C-2E0A3F4E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165AA332-7E0B-4C5E-950D-3347D45B7252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1">
            <a:extLst>
              <a:ext uri="{FF2B5EF4-FFF2-40B4-BE49-F238E27FC236}">
                <a16:creationId xmlns:a16="http://schemas.microsoft.com/office/drawing/2014/main" id="{06FD84A9-95C1-4AB5-BB7A-44A687CD6055}"/>
              </a:ext>
            </a:extLst>
          </p:cNvPr>
          <p:cNvSpPr txBox="1">
            <a:spLocks/>
          </p:cNvSpPr>
          <p:nvPr/>
        </p:nvSpPr>
        <p:spPr>
          <a:xfrm>
            <a:off x="543658" y="715742"/>
            <a:ext cx="11104684" cy="1219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Roboto" panose="02000000000000000000" pitchFamily="2" charset="0"/>
                <a:ea typeface="Roboto" panose="02000000000000000000" pitchFamily="2" charset="0"/>
              </a:rPr>
              <a:t>Daniel Westermark</a:t>
            </a:r>
          </a:p>
          <a:p>
            <a:endParaRPr lang="sv-SE"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v-SE" sz="3600" dirty="0">
                <a:latin typeface="Roboto" panose="02000000000000000000" pitchFamily="2" charset="0"/>
                <a:ea typeface="Roboto" panose="02000000000000000000" pitchFamily="2" charset="0"/>
              </a:rPr>
              <a:t>Produktägare</a:t>
            </a:r>
          </a:p>
          <a:p>
            <a:endParaRPr lang="sv-S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sv-SE" sz="2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v-SE" sz="20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daniel.westermark@artvise.se</a:t>
            </a:r>
            <a:endParaRPr lang="sv-S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940A99-87C8-4B93-B401-958C8E8C362A}"/>
              </a:ext>
            </a:extLst>
          </p:cNvPr>
          <p:cNvSpPr txBox="1">
            <a:spLocks/>
          </p:cNvSpPr>
          <p:nvPr/>
        </p:nvSpPr>
        <p:spPr bwMode="auto">
          <a:xfrm>
            <a:off x="696000" y="851655"/>
            <a:ext cx="10080000" cy="9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Komplett e-tjänsteplattform med ett enkelt administrationsverktyg. Här finns allt som ni behöver för att bygga e-tjänster, allt från väldigt enkla till smarta och avancerade.</a:t>
            </a: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FCB807-AAE0-40D5-85A2-DE5F0C16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1797935"/>
            <a:ext cx="8245489" cy="46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940A99-87C8-4B93-B401-958C8E8C362A}"/>
              </a:ext>
            </a:extLst>
          </p:cNvPr>
          <p:cNvSpPr txBox="1">
            <a:spLocks/>
          </p:cNvSpPr>
          <p:nvPr/>
        </p:nvSpPr>
        <p:spPr bwMode="auto">
          <a:xfrm>
            <a:off x="696000" y="849822"/>
            <a:ext cx="8640000" cy="6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Tillgång till över 200 nedladdningsbara e-tjänster i olika kategorier från vår e-tjänstekatalog. 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Färdiga e-tjänster kan enkelt importeras/exporteras mellan kunder.</a:t>
            </a:r>
          </a:p>
          <a:p>
            <a:pPr marL="0" indent="0">
              <a:spcAft>
                <a:spcPts val="400"/>
              </a:spcAft>
              <a:defRPr/>
            </a:pPr>
            <a:endParaRPr lang="sv-SE" altLang="sv-SE" sz="1600" b="1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BFA83-33BD-4AD7-9DBF-C1F456843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" t="1990" r="8353" b="-1"/>
          <a:stretch/>
        </p:blipFill>
        <p:spPr>
          <a:xfrm>
            <a:off x="1056000" y="2303686"/>
            <a:ext cx="6990956" cy="36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940A99-87C8-4B93-B401-958C8E8C362A}"/>
              </a:ext>
            </a:extLst>
          </p:cNvPr>
          <p:cNvSpPr txBox="1">
            <a:spLocks/>
          </p:cNvSpPr>
          <p:nvPr/>
        </p:nvSpPr>
        <p:spPr bwMode="auto">
          <a:xfrm>
            <a:off x="696000" y="852853"/>
            <a:ext cx="9720000" cy="122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Levereras med ett färdigt ramverk för presentation i er befintliga webbplats. Innehåll och design kan enkelt anpassas efter era önskemål.</a:t>
            </a: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F36C86-BBA6-4BD0-AD4F-97121C9EC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962902"/>
            <a:ext cx="7779326" cy="4042245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2AC89BB-1BF6-4959-A772-AACE38544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00" y="3429000"/>
            <a:ext cx="4656000" cy="29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1590B69C-4C87-4186-9D41-E17D7DD96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00" b="23342"/>
          <a:stretch/>
        </p:blipFill>
        <p:spPr>
          <a:xfrm>
            <a:off x="1055999" y="1607232"/>
            <a:ext cx="5140859" cy="47017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516015-AAFF-47F5-AF64-54A0F3E2ACE0}"/>
              </a:ext>
            </a:extLst>
          </p:cNvPr>
          <p:cNvSpPr txBox="1">
            <a:spLocks/>
          </p:cNvSpPr>
          <p:nvPr/>
        </p:nvSpPr>
        <p:spPr bwMode="auto">
          <a:xfrm>
            <a:off x="696000" y="852853"/>
            <a:ext cx="9360000" cy="41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Dynamiska e-tjänster med </a:t>
            </a:r>
            <a:r>
              <a:rPr lang="sv-SE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responsiv</a:t>
            </a: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design.</a:t>
            </a: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F8970CE-628F-4B34-8FC6-9E8EC6A26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24829"/>
          <a:stretch/>
        </p:blipFill>
        <p:spPr>
          <a:xfrm>
            <a:off x="6816000" y="1607232"/>
            <a:ext cx="2880000" cy="47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9ED2EFA9-2D51-4144-9EE3-7E762307A871}"/>
              </a:ext>
            </a:extLst>
          </p:cNvPr>
          <p:cNvSpPr/>
          <p:nvPr/>
        </p:nvSpPr>
        <p:spPr>
          <a:xfrm>
            <a:off x="696000" y="909000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Medborgar- och kundportal. Här kan användaren följa och komplettera sina ärenden, slutföra tidigare sparade e-tjänster mm</a:t>
            </a:r>
            <a:r>
              <a:rPr lang="sv-SE" altLang="sv-S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026005-5828-441D-A17C-AD69AA010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55"/>
          <a:stretch/>
        </p:blipFill>
        <p:spPr>
          <a:xfrm>
            <a:off x="1055999" y="1989000"/>
            <a:ext cx="6308433" cy="360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3014C75-8F06-4937-994C-CCE67D8FD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72"/>
          <a:stretch/>
        </p:blipFill>
        <p:spPr>
          <a:xfrm>
            <a:off x="7896000" y="1989000"/>
            <a:ext cx="3426448" cy="42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B955666-C70C-4F1A-9B9B-6A9D31CB7BAB}"/>
              </a:ext>
            </a:extLst>
          </p:cNvPr>
          <p:cNvSpPr txBox="1">
            <a:spLocks/>
          </p:cNvSpPr>
          <p:nvPr/>
        </p:nvSpPr>
        <p:spPr bwMode="auto">
          <a:xfrm>
            <a:off x="696000" y="852853"/>
            <a:ext cx="9720000" cy="122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”Min Profil”, här kan inloggad användaren uppdatera sin profil. Uppgifter som finns i användarens profil kan självklart användas för att </a:t>
            </a:r>
            <a:r>
              <a:rPr lang="sv-SE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förifylla</a:t>
            </a:r>
            <a:r>
              <a:rPr lang="sv-SE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e-tjänster.</a:t>
            </a:r>
            <a:endParaRPr lang="sv-SE" alt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E41458-24B1-44B4-AC7E-078AADBA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0" y="1837807"/>
            <a:ext cx="6957630" cy="462571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F7CB358-F3A7-4B42-9408-5765C0E40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89432"/>
            <a:ext cx="5300846" cy="27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455F419-52EC-41E2-BCCC-FD9FC359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7" y="251578"/>
            <a:ext cx="1597158" cy="43583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00B96C87-ABAB-41E3-B3ED-665A21961CE9}"/>
              </a:ext>
            </a:extLst>
          </p:cNvPr>
          <p:cNvCxnSpPr>
            <a:cxnSpLocks/>
          </p:cNvCxnSpPr>
          <p:nvPr/>
        </p:nvCxnSpPr>
        <p:spPr>
          <a:xfrm>
            <a:off x="536330" y="6585438"/>
            <a:ext cx="11104685" cy="0"/>
          </a:xfrm>
          <a:prstGeom prst="line">
            <a:avLst/>
          </a:prstGeom>
          <a:ln>
            <a:solidFill>
              <a:srgbClr val="493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940A99-87C8-4B93-B401-958C8E8C362A}"/>
              </a:ext>
            </a:extLst>
          </p:cNvPr>
          <p:cNvSpPr txBox="1">
            <a:spLocks/>
          </p:cNvSpPr>
          <p:nvPr/>
        </p:nvSpPr>
        <p:spPr bwMode="auto">
          <a:xfrm>
            <a:off x="696000" y="841471"/>
            <a:ext cx="8640000" cy="7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Bokningsfunktionalitet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Lägg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till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och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administrera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bokningsobjekt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som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ni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 sedan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låter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kund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medborgare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boka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direkt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i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 era e-</a:t>
            </a:r>
            <a:r>
              <a:rPr lang="en-US" altLang="sv-SE" sz="2000" b="1" dirty="0" err="1">
                <a:latin typeface="Bahnschrift Light" panose="020B0502040204020203" pitchFamily="34" charset="0"/>
                <a:cs typeface="Arial" panose="020B0604020202020204" pitchFamily="34" charset="0"/>
              </a:rPr>
              <a:t>tjänster</a:t>
            </a:r>
            <a:r>
              <a:rPr lang="en-US" altLang="sv-SE" sz="2000" b="1" dirty="0"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sv-SE" altLang="sv-S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defRPr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08629A5-C451-4215-A2AD-4FBAE094C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3"/>
          <a:stretch/>
        </p:blipFill>
        <p:spPr>
          <a:xfrm>
            <a:off x="805611" y="1790054"/>
            <a:ext cx="6033495" cy="451894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B2F2B5F-D91C-498C-9843-4EB2CEE1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59" y="2075859"/>
            <a:ext cx="5374177" cy="42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486</Words>
  <Application>Microsoft Office PowerPoint</Application>
  <PresentationFormat>Bredbild</PresentationFormat>
  <Paragraphs>50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Bahnschrift Light</vt:lpstr>
      <vt:lpstr>Calibri</vt:lpstr>
      <vt:lpstr>Calibri Light</vt:lpstr>
      <vt:lpstr>Roboto</vt:lpstr>
      <vt:lpstr>Wingdings</vt:lpstr>
      <vt:lpstr>Office-tema</vt:lpstr>
      <vt:lpstr>Artvise - Kunddagar 2019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Artvise - Kunddagar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Artvise AB</dc:title>
  <dc:creator>Lukas Ögren</dc:creator>
  <cp:lastModifiedBy>Daniel Westermark</cp:lastModifiedBy>
  <cp:revision>134</cp:revision>
  <dcterms:created xsi:type="dcterms:W3CDTF">2017-10-10T08:27:39Z</dcterms:created>
  <dcterms:modified xsi:type="dcterms:W3CDTF">2019-05-06T11:50:43Z</dcterms:modified>
</cp:coreProperties>
</file>